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1A701E-D1FF-4CF9-B351-ED8211C95CE8}" type="datetimeFigureOut">
              <a:rPr lang="ar-IQ" smtClean="0"/>
              <a:pPr/>
              <a:t>13/06/1442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FE7BF73-9C7A-43DD-A279-31EB0B969648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0904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728191"/>
          </a:xfrm>
        </p:spPr>
        <p:txBody>
          <a:bodyPr>
            <a:normAutofit/>
          </a:bodyPr>
          <a:lstStyle/>
          <a:p>
            <a:pPr algn="r"/>
            <a:r>
              <a:rPr lang="ar-IQ" sz="3200" b="1" dirty="0" smtClean="0">
                <a:solidFill>
                  <a:srgbClr val="FF0000"/>
                </a:solidFill>
              </a:rPr>
              <a:t>قسم البستنة وهندسة الحدائق</a:t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2800" dirty="0" smtClean="0">
                <a:solidFill>
                  <a:srgbClr val="0070C0"/>
                </a:solidFill>
              </a:rPr>
              <a:t>المرحلة الثانية             تصميم حدائق </a:t>
            </a:r>
            <a:r>
              <a:rPr lang="ar-IQ" sz="2800" dirty="0" err="1" smtClean="0">
                <a:solidFill>
                  <a:srgbClr val="0070C0"/>
                </a:solidFill>
              </a:rPr>
              <a:t>عملىي</a:t>
            </a:r>
            <a:r>
              <a:rPr lang="ar-IQ" sz="2800" dirty="0" smtClean="0">
                <a:solidFill>
                  <a:srgbClr val="0070C0"/>
                </a:solidFill>
              </a:rPr>
              <a:t> </a:t>
            </a:r>
            <a:br>
              <a:rPr lang="ar-IQ" sz="2800" dirty="0" smtClean="0">
                <a:solidFill>
                  <a:srgbClr val="0070C0"/>
                </a:solidFill>
              </a:rPr>
            </a:br>
            <a:r>
              <a:rPr lang="ar-IQ" sz="2800" dirty="0" smtClean="0">
                <a:solidFill>
                  <a:srgbClr val="0070C0"/>
                </a:solidFill>
              </a:rPr>
              <a:t>اسم المحاضرة / تداخل الخطوط لتكوين الاشكال </a:t>
            </a:r>
            <a:r>
              <a:rPr lang="en-US" sz="2800" dirty="0" smtClean="0">
                <a:solidFill>
                  <a:srgbClr val="0070C0"/>
                </a:solidFill>
              </a:rPr>
              <a:t>2D </a:t>
            </a:r>
            <a:r>
              <a:rPr lang="ar-IQ" sz="2800" dirty="0" smtClean="0">
                <a:solidFill>
                  <a:srgbClr val="0070C0"/>
                </a:solidFill>
              </a:rPr>
              <a:t> و </a:t>
            </a:r>
            <a:r>
              <a:rPr lang="en-US" sz="2800" dirty="0" smtClean="0">
                <a:solidFill>
                  <a:srgbClr val="0070C0"/>
                </a:solidFill>
              </a:rPr>
              <a:t>3D</a:t>
            </a:r>
            <a:r>
              <a:rPr lang="ar-IQ" sz="2800" dirty="0" smtClean="0">
                <a:solidFill>
                  <a:srgbClr val="0070C0"/>
                </a:solidFill>
              </a:rPr>
              <a:t> </a:t>
            </a:r>
            <a:endParaRPr lang="ar-IQ" sz="2800" dirty="0">
              <a:solidFill>
                <a:srgbClr val="0070C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27584" y="2420888"/>
            <a:ext cx="7630616" cy="4104456"/>
          </a:xfrm>
        </p:spPr>
        <p:txBody>
          <a:bodyPr/>
          <a:lstStyle/>
          <a:p>
            <a:pPr algn="r"/>
            <a:r>
              <a:rPr lang="ar-IQ" sz="2400" dirty="0" smtClean="0">
                <a:solidFill>
                  <a:schemeClr val="tx1"/>
                </a:solidFill>
              </a:rPr>
              <a:t>يستخدم المصطلحان </a:t>
            </a:r>
            <a:r>
              <a:rPr lang="en-US" sz="2400" dirty="0" smtClean="0">
                <a:solidFill>
                  <a:schemeClr val="tx1"/>
                </a:solidFill>
              </a:rPr>
              <a:t>2D</a:t>
            </a:r>
            <a:r>
              <a:rPr lang="ar-IQ" sz="2400" dirty="0" smtClean="0">
                <a:solidFill>
                  <a:schemeClr val="tx1"/>
                </a:solidFill>
              </a:rPr>
              <a:t> و </a:t>
            </a:r>
            <a:r>
              <a:rPr lang="en-US" sz="2400" dirty="0" smtClean="0">
                <a:solidFill>
                  <a:schemeClr val="tx1"/>
                </a:solidFill>
              </a:rPr>
              <a:t>3D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sz="2400" dirty="0" smtClean="0">
                <a:solidFill>
                  <a:schemeClr val="tx1"/>
                </a:solidFill>
              </a:rPr>
              <a:t>للإشارة الى الابعاد , فمصطلح </a:t>
            </a:r>
            <a:r>
              <a:rPr lang="en-US" sz="2400" dirty="0" smtClean="0">
                <a:solidFill>
                  <a:schemeClr val="tx1"/>
                </a:solidFill>
              </a:rPr>
              <a:t>2D</a:t>
            </a:r>
            <a:r>
              <a:rPr lang="ar-IQ" sz="2400" dirty="0" smtClean="0">
                <a:solidFill>
                  <a:schemeClr val="tx1"/>
                </a:solidFill>
              </a:rPr>
              <a:t> يعني ثنائي الابعاد في حين </a:t>
            </a:r>
            <a:r>
              <a:rPr lang="en-US" sz="2400" dirty="0" smtClean="0">
                <a:solidFill>
                  <a:schemeClr val="tx1"/>
                </a:solidFill>
              </a:rPr>
              <a:t>3D </a:t>
            </a:r>
            <a:r>
              <a:rPr lang="ar-IQ" sz="2400" dirty="0" smtClean="0">
                <a:solidFill>
                  <a:schemeClr val="tx1"/>
                </a:solidFill>
              </a:rPr>
              <a:t> يعني ثلاثي الأبعاد , الأن </a:t>
            </a:r>
            <a:r>
              <a:rPr lang="en-US" sz="2400" dirty="0" smtClean="0">
                <a:solidFill>
                  <a:schemeClr val="tx1"/>
                </a:solidFill>
              </a:rPr>
              <a:t>2D </a:t>
            </a:r>
            <a:r>
              <a:rPr lang="ar-IQ" sz="2400" dirty="0" smtClean="0">
                <a:solidFill>
                  <a:schemeClr val="tx1"/>
                </a:solidFill>
              </a:rPr>
              <a:t> يمثل بعدين بينما</a:t>
            </a:r>
            <a:r>
              <a:rPr lang="en-US" sz="2400" dirty="0" smtClean="0">
                <a:solidFill>
                  <a:schemeClr val="tx1"/>
                </a:solidFill>
              </a:rPr>
              <a:t>3D </a:t>
            </a:r>
            <a:r>
              <a:rPr lang="ar-IQ" sz="2400" dirty="0" smtClean="0">
                <a:solidFill>
                  <a:schemeClr val="tx1"/>
                </a:solidFill>
              </a:rPr>
              <a:t> يمثل في ثلاثة أبعاد مثلا</a:t>
            </a:r>
            <a:r>
              <a:rPr lang="en-US" sz="2400" dirty="0" smtClean="0">
                <a:solidFill>
                  <a:schemeClr val="tx1"/>
                </a:solidFill>
              </a:rPr>
              <a:t>”</a:t>
            </a:r>
            <a:r>
              <a:rPr lang="ar-IQ" sz="2400" dirty="0" smtClean="0">
                <a:solidFill>
                  <a:schemeClr val="tx1"/>
                </a:solidFill>
              </a:rPr>
              <a:t> السيارة في الواقع لها ثلاثة أبعاد .</a:t>
            </a:r>
          </a:p>
          <a:p>
            <a:pPr algn="r"/>
            <a:r>
              <a:rPr lang="ar-IQ" sz="2400" dirty="0" smtClean="0">
                <a:solidFill>
                  <a:schemeClr val="tx1"/>
                </a:solidFill>
              </a:rPr>
              <a:t>فالبعد هو أي نطاق مكاني قابل للقياس مثل الطول , العرض الارتفاع والعمق.</a:t>
            </a:r>
          </a:p>
          <a:p>
            <a:pPr algn="r"/>
            <a:r>
              <a:rPr lang="ar-IQ" sz="2400" dirty="0" smtClean="0">
                <a:solidFill>
                  <a:schemeClr val="tx1"/>
                </a:solidFill>
              </a:rPr>
              <a:t>أذ يشير الى جميع  جوانب أي جسم مثل الطول والعرض ويسمح لنا بقياسها .</a:t>
            </a:r>
          </a:p>
          <a:p>
            <a:pPr algn="r"/>
            <a:r>
              <a:rPr lang="ar-IQ" sz="2400" dirty="0" smtClean="0">
                <a:solidFill>
                  <a:schemeClr val="tx1"/>
                </a:solidFill>
              </a:rPr>
              <a:t>في الواقع كل شيء في حياتنا اليومية ثلاثي الأبعاد لديه طول , </a:t>
            </a:r>
            <a:r>
              <a:rPr lang="ar-IQ" sz="2400" dirty="0" err="1" smtClean="0">
                <a:solidFill>
                  <a:schemeClr val="tx1"/>
                </a:solidFill>
              </a:rPr>
              <a:t>أرتفاع</a:t>
            </a:r>
            <a:r>
              <a:rPr lang="ar-IQ" sz="2400" dirty="0" smtClean="0">
                <a:solidFill>
                  <a:schemeClr val="tx1"/>
                </a:solidFill>
              </a:rPr>
              <a:t> و عرض ولكن صورة للسيارة مثلا</a:t>
            </a:r>
            <a:r>
              <a:rPr lang="en-US" sz="2400" dirty="0" smtClean="0">
                <a:solidFill>
                  <a:schemeClr val="tx1"/>
                </a:solidFill>
              </a:rPr>
              <a:t>”</a:t>
            </a:r>
            <a:r>
              <a:rPr lang="ar-IQ" sz="2400" dirty="0" smtClean="0">
                <a:solidFill>
                  <a:schemeClr val="tx1"/>
                </a:solidFill>
              </a:rPr>
              <a:t> أو رسم لها تمثل بعدين فقط , اذ يستطيع المرء في الصورة أو الرسم ان يرى قياس الطول والارتفاع فقط بينما لا يمكن له أن العمق أو العرض  </a:t>
            </a:r>
          </a:p>
          <a:p>
            <a:pPr algn="r"/>
            <a:endParaRPr lang="ar-IQ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260648"/>
            <a:ext cx="7986192" cy="165618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ar-IQ" sz="2400" dirty="0" smtClean="0">
                <a:solidFill>
                  <a:schemeClr val="tx1"/>
                </a:solidFill>
              </a:rPr>
              <a:t>عند </a:t>
            </a:r>
            <a:r>
              <a:rPr lang="ar-IQ" sz="2400" dirty="0" err="1" smtClean="0">
                <a:solidFill>
                  <a:schemeClr val="tx1"/>
                </a:solidFill>
              </a:rPr>
              <a:t>الأشارة</a:t>
            </a:r>
            <a:r>
              <a:rPr lang="ar-IQ" sz="2400" dirty="0">
                <a:solidFill>
                  <a:schemeClr val="tx1"/>
                </a:solidFill>
              </a:rPr>
              <a:t> </a:t>
            </a:r>
            <a:r>
              <a:rPr lang="ar-IQ" sz="2400" dirty="0" smtClean="0">
                <a:solidFill>
                  <a:schemeClr val="tx1"/>
                </a:solidFill>
              </a:rPr>
              <a:t>هندسيا</a:t>
            </a:r>
            <a:r>
              <a:rPr lang="en-US" sz="2400" dirty="0" smtClean="0">
                <a:solidFill>
                  <a:schemeClr val="tx1"/>
                </a:solidFill>
              </a:rPr>
              <a:t>”</a:t>
            </a:r>
            <a:r>
              <a:rPr lang="ar-IQ" sz="2400" dirty="0" smtClean="0">
                <a:solidFill>
                  <a:schemeClr val="tx1"/>
                </a:solidFill>
              </a:rPr>
              <a:t> يكون الخط المرسوم على الورقة ذو بعد واحد </a:t>
            </a:r>
            <a:r>
              <a:rPr lang="en-US" sz="2400" dirty="0" smtClean="0">
                <a:solidFill>
                  <a:schemeClr val="tx1"/>
                </a:solidFill>
              </a:rPr>
              <a:t>1D  </a:t>
            </a:r>
            <a:r>
              <a:rPr lang="ar-IQ" dirty="0" smtClean="0">
                <a:solidFill>
                  <a:schemeClr val="tx1"/>
                </a:solidFill>
              </a:rPr>
              <a:t> , </a:t>
            </a:r>
            <a:r>
              <a:rPr lang="ar-IQ" sz="2400" dirty="0" smtClean="0">
                <a:solidFill>
                  <a:schemeClr val="tx1"/>
                </a:solidFill>
              </a:rPr>
              <a:t>مما يعني أن ليس له سوى جانب الطول فقط , في حين أن الاشكال مثل المستطيل , المربع ,المثلث , المضلع , وغيرها هي ثنائية البعد </a:t>
            </a:r>
            <a:r>
              <a:rPr lang="en-US" sz="2400" dirty="0" smtClean="0">
                <a:solidFill>
                  <a:schemeClr val="tx1"/>
                </a:solidFill>
              </a:rPr>
              <a:t>2D</a:t>
            </a:r>
            <a:r>
              <a:rPr lang="ar-IQ" sz="2400" dirty="0" smtClean="0">
                <a:solidFill>
                  <a:schemeClr val="tx1"/>
                </a:solidFill>
              </a:rPr>
              <a:t> </a:t>
            </a:r>
            <a:r>
              <a:rPr lang="ar-IQ" dirty="0" smtClean="0">
                <a:solidFill>
                  <a:schemeClr val="tx1"/>
                </a:solidFill>
              </a:rPr>
              <a:t>, </a:t>
            </a:r>
            <a:r>
              <a:rPr lang="ar-IQ" sz="2400" dirty="0" smtClean="0">
                <a:solidFill>
                  <a:schemeClr val="tx1"/>
                </a:solidFill>
              </a:rPr>
              <a:t>أي لديها جانبي الطول والارتفاع , اما الأشكال مثل الأسطوانة والمكعب و الهرم تعتبر ثلاثية الابعاد  </a:t>
            </a:r>
            <a:r>
              <a:rPr lang="en-US" sz="2400" dirty="0" smtClean="0">
                <a:solidFill>
                  <a:schemeClr val="tx1"/>
                </a:solidFill>
              </a:rPr>
              <a:t>3D</a:t>
            </a:r>
            <a:r>
              <a:rPr lang="ar-IQ" sz="2400" dirty="0" smtClean="0">
                <a:solidFill>
                  <a:schemeClr val="tx1"/>
                </a:solidFill>
              </a:rPr>
              <a:t> أي لديها </a:t>
            </a:r>
            <a:r>
              <a:rPr lang="ar-IQ" sz="2400" dirty="0" err="1" smtClean="0">
                <a:solidFill>
                  <a:schemeClr val="tx1"/>
                </a:solidFill>
              </a:rPr>
              <a:t>أرتفاع</a:t>
            </a:r>
            <a:r>
              <a:rPr lang="ar-IQ" sz="2400" dirty="0" smtClean="0">
                <a:solidFill>
                  <a:schemeClr val="tx1"/>
                </a:solidFill>
              </a:rPr>
              <a:t> , وطول الى جانب العمق (العرض). </a:t>
            </a:r>
            <a:endParaRPr lang="ar-IQ" sz="2400" dirty="0">
              <a:solidFill>
                <a:schemeClr val="tx1"/>
              </a:solidFill>
            </a:endParaRPr>
          </a:p>
        </p:txBody>
      </p:sp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899592" y="2204864"/>
            <a:ext cx="7772400" cy="4536504"/>
          </a:xfrm>
        </p:spPr>
        <p:txBody>
          <a:bodyPr>
            <a:normAutofit fontScale="90000"/>
          </a:bodyPr>
          <a:lstStyle/>
          <a:p>
            <a:pPr algn="r"/>
            <a:r>
              <a:rPr lang="ar-IQ" sz="2400" dirty="0" smtClean="0"/>
              <a:t/>
            </a:r>
            <a:br>
              <a:rPr lang="ar-IQ" sz="2400" dirty="0" smtClean="0"/>
            </a:b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 smtClean="0"/>
              <a:t/>
            </a:r>
            <a:br>
              <a:rPr lang="ar-IQ" sz="2400" dirty="0" smtClean="0"/>
            </a:br>
            <a:r>
              <a:rPr lang="ar-IQ" sz="2400" dirty="0" smtClean="0"/>
              <a:t>الرسم ثلاثي الابعاد: هو رسم المجسمات الحقيقية الموجودة في الطبيعة مع تبيين ابعادها الثلاثة . وللرسم ثلاثي الابعاد عدة طرق ومن أشهرها طريقة الرسم بزاوية </a:t>
            </a:r>
            <a:r>
              <a:rPr lang="en-US" sz="2400" dirty="0" smtClean="0"/>
              <a:t>45</a:t>
            </a:r>
            <a:r>
              <a:rPr lang="ar-IQ" sz="2400" dirty="0" smtClean="0"/>
              <a:t> ˚ وهناك ايضا</a:t>
            </a:r>
            <a:r>
              <a:rPr lang="en-US" sz="2400" dirty="0" smtClean="0"/>
              <a:t>”</a:t>
            </a:r>
            <a:r>
              <a:rPr lang="ar-IQ" sz="2400" dirty="0" smtClean="0"/>
              <a:t> طريقة بزاوية </a:t>
            </a:r>
            <a:r>
              <a:rPr lang="en-US" sz="2400" dirty="0" smtClean="0"/>
              <a:t>30</a:t>
            </a:r>
            <a:r>
              <a:rPr lang="ar-IQ" sz="2400" dirty="0" smtClean="0"/>
              <a:t> ˚ولكل منها خصائصها التي تميزها عن غيرها .</a:t>
            </a:r>
            <a:br>
              <a:rPr lang="ar-IQ" sz="2400" dirty="0" smtClean="0"/>
            </a:br>
            <a:r>
              <a:rPr lang="ar-IQ" sz="2400" b="1" i="1" dirty="0" smtClean="0"/>
              <a:t>بعض المصطلحات المهمة قبل البدء بالرسم :</a:t>
            </a:r>
            <a:br>
              <a:rPr lang="ar-IQ" sz="2400" b="1" i="1" dirty="0" smtClean="0"/>
            </a:br>
            <a:r>
              <a:rPr lang="ar-IQ" sz="2400" b="1" dirty="0" smtClean="0"/>
              <a:t>النقطة : </a:t>
            </a:r>
            <a:br>
              <a:rPr lang="ar-IQ" sz="2400" b="1" dirty="0" smtClean="0"/>
            </a:br>
            <a:r>
              <a:rPr lang="ar-IQ" sz="2400" b="1" dirty="0" smtClean="0"/>
              <a:t>و</a:t>
            </a:r>
            <a:r>
              <a:rPr lang="ar-IQ" sz="2400" dirty="0" smtClean="0"/>
              <a:t>هي كائن عديم الابعاد لا طول له </a:t>
            </a:r>
            <a:r>
              <a:rPr lang="ar-IQ" sz="2400" dirty="0" err="1" smtClean="0"/>
              <a:t>ولامساحة</a:t>
            </a:r>
            <a:r>
              <a:rPr lang="ar-IQ" sz="2400" dirty="0" smtClean="0"/>
              <a:t> </a:t>
            </a:r>
            <a:r>
              <a:rPr lang="ar-IQ" sz="2400" dirty="0" err="1" smtClean="0"/>
              <a:t>ولاحجم</a:t>
            </a:r>
            <a:r>
              <a:rPr lang="ar-IQ" sz="2400" dirty="0" smtClean="0"/>
              <a:t> وانما لها موقع فقط.</a:t>
            </a:r>
            <a:br>
              <a:rPr lang="ar-IQ" sz="2400" dirty="0" smtClean="0"/>
            </a:br>
            <a:r>
              <a:rPr lang="ar-IQ" sz="2400" b="1" dirty="0" smtClean="0"/>
              <a:t>الخط المستقيم :</a:t>
            </a:r>
            <a:br>
              <a:rPr lang="ar-IQ" sz="2400" b="1" dirty="0" smtClean="0"/>
            </a:br>
            <a:r>
              <a:rPr lang="ar-IQ" sz="2400" b="1" dirty="0" smtClean="0"/>
              <a:t> </a:t>
            </a:r>
            <a:r>
              <a:rPr lang="ar-IQ" sz="2400" dirty="0" smtClean="0"/>
              <a:t>وهو الكائن الواقع في بعد واحد ويملك طولا</a:t>
            </a:r>
            <a:r>
              <a:rPr lang="en-US" sz="2400" dirty="0" smtClean="0"/>
              <a:t>”</a:t>
            </a:r>
            <a:r>
              <a:rPr lang="ar-IQ" sz="2400" dirty="0" smtClean="0"/>
              <a:t> محددا</a:t>
            </a:r>
            <a:r>
              <a:rPr lang="en-US" sz="2400" dirty="0" smtClean="0"/>
              <a:t>”</a:t>
            </a:r>
            <a:r>
              <a:rPr lang="ar-IQ" sz="2400" dirty="0" smtClean="0"/>
              <a:t> ولا مساحة له ولا حجم له ويتحدد بنقطتين على الأقل .</a:t>
            </a:r>
            <a:br>
              <a:rPr lang="ar-IQ" sz="2400" dirty="0" smtClean="0"/>
            </a:br>
            <a:r>
              <a:rPr lang="ar-IQ" sz="2400" b="1" dirty="0" smtClean="0"/>
              <a:t>المستوي :</a:t>
            </a:r>
            <a:br>
              <a:rPr lang="ar-IQ" sz="2400" b="1" dirty="0" smtClean="0"/>
            </a:br>
            <a:r>
              <a:rPr lang="ar-IQ" sz="2400" dirty="0" smtClean="0"/>
              <a:t>هو سطح في الفراغ يتمثل في بعدين ويملك طولا</a:t>
            </a:r>
            <a:r>
              <a:rPr lang="en-US" sz="2400" dirty="0" smtClean="0"/>
              <a:t>”</a:t>
            </a:r>
            <a:r>
              <a:rPr lang="ar-IQ" sz="2400" dirty="0" smtClean="0"/>
              <a:t> و عرضا</a:t>
            </a:r>
            <a:r>
              <a:rPr lang="en-US" sz="2400" dirty="0" smtClean="0"/>
              <a:t>”</a:t>
            </a:r>
            <a:r>
              <a:rPr lang="ar-IQ" sz="2400" dirty="0" smtClean="0"/>
              <a:t> وبالتالي له مساحة ويتحدد بثلاث نقاط على </a:t>
            </a:r>
            <a:r>
              <a:rPr lang="ar-IQ" sz="2400" dirty="0" err="1" smtClean="0"/>
              <a:t>لاقل</a:t>
            </a:r>
            <a:r>
              <a:rPr lang="ar-IQ" sz="2400" dirty="0" smtClean="0"/>
              <a:t> ليس على استقامة واحدة  مثل المربع .</a:t>
            </a:r>
            <a:r>
              <a:rPr lang="ar-IQ" sz="2400" b="1" dirty="0" smtClean="0"/>
              <a:t/>
            </a:r>
            <a:br>
              <a:rPr lang="ar-IQ" sz="2400" b="1" dirty="0" smtClean="0"/>
            </a:br>
            <a:r>
              <a:rPr lang="ar-IQ" sz="2400" dirty="0" smtClean="0"/>
              <a:t/>
            </a:r>
            <a:br>
              <a:rPr lang="ar-IQ" sz="2400" dirty="0" smtClean="0"/>
            </a:br>
            <a:r>
              <a:rPr lang="ar-IQ" sz="2400" dirty="0" smtClean="0"/>
              <a:t/>
            </a:r>
            <a:br>
              <a:rPr lang="ar-IQ" sz="2400" dirty="0" smtClean="0"/>
            </a:br>
            <a:r>
              <a:rPr lang="ar-IQ" sz="2400" dirty="0" smtClean="0"/>
              <a:t/>
            </a:r>
            <a:br>
              <a:rPr lang="ar-IQ" sz="2400" dirty="0" smtClean="0"/>
            </a:b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63225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872208"/>
          </a:xfrm>
        </p:spPr>
        <p:txBody>
          <a:bodyPr>
            <a:normAutofit fontScale="90000"/>
          </a:bodyPr>
          <a:lstStyle/>
          <a:p>
            <a:pPr algn="r"/>
            <a:r>
              <a:rPr lang="ar-IQ" sz="2400" b="1" dirty="0" smtClean="0"/>
              <a:t>المجسم:</a:t>
            </a:r>
            <a:r>
              <a:rPr lang="ar-IQ" sz="2400" b="1" dirty="0"/>
              <a:t/>
            </a:r>
            <a:br>
              <a:rPr lang="ar-IQ" sz="2400" b="1" dirty="0"/>
            </a:br>
            <a:r>
              <a:rPr lang="ar-IQ" sz="2400" dirty="0" smtClean="0"/>
              <a:t>كائن يحتل ثلاثة أبعاد له طول وعرض وارتفاع وله مساحة وحجم ويتحدد بأربع نقاط ليست في مستوى واحد على الأقل , مثل المكعب  . </a:t>
            </a:r>
            <a:br>
              <a:rPr lang="ar-IQ" sz="2400" dirty="0" smtClean="0"/>
            </a:br>
            <a:r>
              <a:rPr lang="ar-IQ" sz="2400" b="1" dirty="0" smtClean="0"/>
              <a:t>الزاوية : </a:t>
            </a:r>
            <a:br>
              <a:rPr lang="ar-IQ" sz="2400" b="1" dirty="0" smtClean="0"/>
            </a:br>
            <a:r>
              <a:rPr lang="ar-IQ" sz="2400" dirty="0" smtClean="0"/>
              <a:t>مقياس لميل مستقيمين أحدهما على الاخر يلتقيان في نقطة ما .</a:t>
            </a:r>
            <a:r>
              <a:rPr lang="ar-IQ" sz="2400" b="1" dirty="0" smtClean="0"/>
              <a:t>  </a:t>
            </a:r>
            <a:endParaRPr lang="ar-IQ" sz="24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27584" y="2924944"/>
            <a:ext cx="7630616" cy="3672408"/>
          </a:xfrm>
          <a:noFill/>
        </p:spPr>
        <p:txBody>
          <a:bodyPr>
            <a:normAutofit/>
          </a:bodyPr>
          <a:lstStyle/>
          <a:p>
            <a:pPr algn="r"/>
            <a:r>
              <a:rPr lang="ar-IQ" sz="2400" dirty="0" smtClean="0">
                <a:solidFill>
                  <a:schemeClr val="tx1"/>
                </a:solidFill>
              </a:rPr>
              <a:t>بعد معرفة المصطلحات يمكن ان نبدأ برسم شكل ثلاثي الابعاد : </a:t>
            </a:r>
          </a:p>
          <a:p>
            <a:pPr algn="r"/>
            <a:r>
              <a:rPr lang="ar-IQ" sz="2400" dirty="0" smtClean="0">
                <a:solidFill>
                  <a:schemeClr val="tx1"/>
                </a:solidFill>
              </a:rPr>
              <a:t>الرسم بزاوية </a:t>
            </a:r>
            <a:r>
              <a:rPr lang="en-US" sz="2400" dirty="0" smtClean="0">
                <a:solidFill>
                  <a:schemeClr val="tx1"/>
                </a:solidFill>
              </a:rPr>
              <a:t>45</a:t>
            </a:r>
            <a:r>
              <a:rPr lang="ar-IQ" sz="2400" dirty="0" smtClean="0">
                <a:solidFill>
                  <a:schemeClr val="tx1"/>
                </a:solidFill>
              </a:rPr>
              <a:t> ˚</a:t>
            </a:r>
          </a:p>
          <a:p>
            <a:pPr algn="r"/>
            <a:r>
              <a:rPr lang="ar-IQ" sz="2400" dirty="0" smtClean="0">
                <a:solidFill>
                  <a:schemeClr val="tx1"/>
                </a:solidFill>
              </a:rPr>
              <a:t>وهو رسم المجسم ثلاثي الابعاد بحيث يكون البعد الثالث له مائلا</a:t>
            </a:r>
            <a:r>
              <a:rPr lang="en-US" sz="2400" dirty="0" smtClean="0">
                <a:solidFill>
                  <a:schemeClr val="tx1"/>
                </a:solidFill>
              </a:rPr>
              <a:t>”</a:t>
            </a:r>
            <a:r>
              <a:rPr lang="ar-IQ" sz="2400" dirty="0" smtClean="0">
                <a:solidFill>
                  <a:schemeClr val="tx1"/>
                </a:solidFill>
              </a:rPr>
              <a:t> بزاوية </a:t>
            </a:r>
            <a:r>
              <a:rPr lang="en-US" sz="2400" dirty="0" smtClean="0">
                <a:solidFill>
                  <a:schemeClr val="tx1"/>
                </a:solidFill>
              </a:rPr>
              <a:t>45</a:t>
            </a:r>
            <a:r>
              <a:rPr lang="ar-IQ" sz="2400" dirty="0" smtClean="0">
                <a:solidFill>
                  <a:schemeClr val="tx1"/>
                </a:solidFill>
              </a:rPr>
              <a:t> ˚ في مستوي صفحة الرسم وعلى سبيل المثال المكعب حيث نحتاج الى معرفة طول ضلعه بالسنتيمتر على سبيل المثال </a:t>
            </a:r>
            <a:r>
              <a:rPr lang="en-US" sz="2400" dirty="0" smtClean="0">
                <a:solidFill>
                  <a:schemeClr val="tx1"/>
                </a:solidFill>
              </a:rPr>
              <a:t>8</a:t>
            </a:r>
            <a:r>
              <a:rPr lang="ar-IQ" sz="2400" dirty="0" smtClean="0">
                <a:solidFill>
                  <a:schemeClr val="tx1"/>
                </a:solidFill>
              </a:rPr>
              <a:t> سم </a:t>
            </a:r>
          </a:p>
          <a:p>
            <a:pPr algn="r"/>
            <a:endParaRPr lang="ar-IQ" sz="2400" dirty="0" smtClean="0"/>
          </a:p>
          <a:p>
            <a:pPr algn="r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46262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ar-IQ" sz="2800" b="1" i="1" dirty="0" smtClean="0"/>
              <a:t>خطوات رسم ثلاثي الابعاد بطول ظلع </a:t>
            </a:r>
            <a:r>
              <a:rPr lang="en-US" sz="2800" b="1" i="1" dirty="0" smtClean="0"/>
              <a:t>8</a:t>
            </a:r>
            <a:r>
              <a:rPr lang="ar-IQ" sz="2800" b="1" i="1" dirty="0" smtClean="0"/>
              <a:t> سم مثلا</a:t>
            </a:r>
            <a:r>
              <a:rPr lang="en-US" sz="2800" b="1" i="1" dirty="0" smtClean="0"/>
              <a:t>” </a:t>
            </a:r>
            <a:r>
              <a:rPr lang="ar-IQ" sz="2800" b="1" i="1" dirty="0" smtClean="0"/>
              <a:t>بشكل مربع</a:t>
            </a:r>
            <a:endParaRPr lang="ar-IQ" sz="2800" b="1" i="1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4040188" cy="10910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</a:t>
            </a:r>
            <a:r>
              <a:rPr lang="ar-IQ" dirty="0" smtClean="0"/>
              <a:t> .نرسم امتدادا</a:t>
            </a:r>
            <a:r>
              <a:rPr lang="en-US" dirty="0" smtClean="0"/>
              <a:t>”</a:t>
            </a:r>
            <a:r>
              <a:rPr lang="ar-IQ" dirty="0" smtClean="0"/>
              <a:t> بزاوية </a:t>
            </a:r>
            <a:r>
              <a:rPr lang="en-US" dirty="0" smtClean="0"/>
              <a:t>45</a:t>
            </a:r>
            <a:r>
              <a:rPr lang="ar-IQ" dirty="0" smtClean="0"/>
              <a:t>˚من كل زاوية من زوايا المربع , لاحظ اننا رسمنا الخط الخارج من الزاوية السفلى اليسرى على شكل خط مقطع .</a:t>
            </a:r>
            <a:r>
              <a:rPr lang="ar-IQ" dirty="0" err="1" smtClean="0"/>
              <a:t>لانه</a:t>
            </a:r>
            <a:r>
              <a:rPr lang="ar-IQ" dirty="0" smtClean="0"/>
              <a:t> لن يظهر في الرسم النهائي </a:t>
            </a:r>
            <a:endParaRPr lang="ar-IQ" dirty="0"/>
          </a:p>
        </p:txBody>
      </p:sp>
      <p:pic>
        <p:nvPicPr>
          <p:cNvPr id="8" name="عنصر نائب للمحتوى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69" y="2912269"/>
            <a:ext cx="2609850" cy="2476500"/>
          </a:xfrm>
        </p:spPr>
      </p:pic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259632"/>
            <a:ext cx="4041775" cy="91524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 </a:t>
            </a:r>
            <a:r>
              <a:rPr lang="ar-IQ" dirty="0" smtClean="0"/>
              <a:t>. نرسم المسقط الامامي ( وجه المكعب ) على شكل مربع طول ضلعه </a:t>
            </a:r>
            <a:r>
              <a:rPr lang="en-US" dirty="0" smtClean="0"/>
              <a:t>8</a:t>
            </a:r>
            <a:r>
              <a:rPr lang="ar-IQ" dirty="0" smtClean="0"/>
              <a:t> سم</a:t>
            </a:r>
            <a:endParaRPr lang="ar-IQ" dirty="0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262" y="3157999"/>
            <a:ext cx="2781300" cy="2066925"/>
          </a:xfrm>
        </p:spPr>
      </p:pic>
    </p:spTree>
    <p:extLst>
      <p:ext uri="{BB962C8B-B14F-4D97-AF65-F5344CB8AC3E}">
        <p14:creationId xmlns:p14="http://schemas.microsoft.com/office/powerpoint/2010/main" val="213812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3608"/>
          </a:xfrm>
        </p:spPr>
        <p:txBody>
          <a:bodyPr/>
          <a:lstStyle/>
          <a:p>
            <a:r>
              <a:rPr lang="ar-IQ" sz="2800" b="1" dirty="0" err="1" smtClean="0"/>
              <a:t>لأستكمال</a:t>
            </a:r>
            <a:r>
              <a:rPr lang="ar-IQ" sz="2800" b="1" dirty="0" smtClean="0"/>
              <a:t> رسم الشكل </a:t>
            </a:r>
            <a:r>
              <a:rPr lang="en-US" sz="2800" b="1" dirty="0" smtClean="0"/>
              <a:t>3D</a:t>
            </a:r>
            <a:r>
              <a:rPr lang="ar-IQ" sz="2800" b="1" dirty="0" smtClean="0"/>
              <a:t> نتابع الخطوتين التاليتين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90611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4</a:t>
            </a:r>
            <a:r>
              <a:rPr lang="ar-IQ" dirty="0" smtClean="0"/>
              <a:t> – نمحو الخطوط التي لا تظهر بالشكل النهائي للرسم (وهي الخطوط المقطعة) فنحصل للرسم النهائي</a:t>
            </a:r>
            <a:endParaRPr lang="ar-IQ" dirty="0"/>
          </a:p>
        </p:txBody>
      </p:sp>
      <p:pic>
        <p:nvPicPr>
          <p:cNvPr id="8" name="عنصر نائب للمحتوى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81" y="3078956"/>
            <a:ext cx="3019425" cy="2143125"/>
          </a:xfrm>
        </p:spPr>
      </p:pic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599420" y="1289360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3</a:t>
            </a:r>
            <a:r>
              <a:rPr lang="ar-IQ" dirty="0" smtClean="0"/>
              <a:t> - نصل بين هذه الخطوط مع </a:t>
            </a:r>
            <a:r>
              <a:rPr lang="ar-IQ" dirty="0" err="1" smtClean="0"/>
              <a:t>مرعاة</a:t>
            </a:r>
            <a:r>
              <a:rPr lang="ar-IQ" dirty="0" smtClean="0"/>
              <a:t> الخطوط التي لم تظهر وترسم بشكل متقطع </a:t>
            </a:r>
            <a:endParaRPr lang="ar-IQ" dirty="0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162" y="3012281"/>
            <a:ext cx="2857500" cy="2276475"/>
          </a:xfrm>
        </p:spPr>
      </p:pic>
    </p:spTree>
    <p:extLst>
      <p:ext uri="{BB962C8B-B14F-4D97-AF65-F5344CB8AC3E}">
        <p14:creationId xmlns:p14="http://schemas.microsoft.com/office/powerpoint/2010/main" val="262653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sz="2800" b="1" dirty="0" smtClean="0"/>
              <a:t>رسم </a:t>
            </a:r>
            <a:r>
              <a:rPr lang="en-US" sz="2800" b="1" dirty="0" smtClean="0"/>
              <a:t>3D</a:t>
            </a:r>
            <a:r>
              <a:rPr lang="ar-IQ" sz="2800" b="1" dirty="0" smtClean="0"/>
              <a:t> بزاوية </a:t>
            </a:r>
            <a:r>
              <a:rPr lang="en-US" sz="2800" b="1" dirty="0" smtClean="0"/>
              <a:t>30</a:t>
            </a:r>
            <a:r>
              <a:rPr lang="ar-IQ" sz="2800" b="1" dirty="0" smtClean="0"/>
              <a:t> ˚</a:t>
            </a:r>
            <a:br>
              <a:rPr lang="ar-IQ" sz="2800" b="1" dirty="0" smtClean="0"/>
            </a:br>
            <a:r>
              <a:rPr lang="ar-IQ" sz="2700" dirty="0" smtClean="0"/>
              <a:t>وهو رسم الجسم الثلاثي الابعاد بحيث يكون البعد الثالث له مائل بزاوية </a:t>
            </a:r>
            <a:r>
              <a:rPr lang="en-US" sz="2700" dirty="0" smtClean="0"/>
              <a:t>30</a:t>
            </a:r>
            <a:r>
              <a:rPr lang="ar-IQ" sz="2700" dirty="0" smtClean="0"/>
              <a:t> ˚في مستوى صفحة الرسم . ولتطبيق ذلك على المربع طول ضلعه </a:t>
            </a:r>
            <a:r>
              <a:rPr lang="en-US" sz="2700" dirty="0" smtClean="0"/>
              <a:t>8</a:t>
            </a:r>
            <a:r>
              <a:rPr lang="ar-IQ" sz="2700" dirty="0" smtClean="0"/>
              <a:t> سم كما يلي : </a:t>
            </a:r>
            <a:endParaRPr lang="ar-IQ" sz="270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</a:t>
            </a:r>
            <a:r>
              <a:rPr lang="ar-IQ" dirty="0" smtClean="0"/>
              <a:t> – نرسم امتداد بزاوية </a:t>
            </a:r>
            <a:r>
              <a:rPr lang="en-US" dirty="0" smtClean="0"/>
              <a:t>30</a:t>
            </a:r>
            <a:r>
              <a:rPr lang="ar-IQ" dirty="0" smtClean="0"/>
              <a:t> ˚من كل زاوية من زوايا المربع بطول  </a:t>
            </a:r>
            <a:r>
              <a:rPr lang="en-US" dirty="0" smtClean="0"/>
              <a:t>8</a:t>
            </a:r>
            <a:r>
              <a:rPr lang="ar-IQ" dirty="0" smtClean="0"/>
              <a:t> سم .</a:t>
            </a:r>
            <a:endParaRPr lang="ar-IQ" dirty="0"/>
          </a:p>
        </p:txBody>
      </p:sp>
      <p:pic>
        <p:nvPicPr>
          <p:cNvPr id="8" name="عنصر نائب للمحتوى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981" y="2993231"/>
            <a:ext cx="2714625" cy="2314575"/>
          </a:xfrm>
        </p:spPr>
      </p:pic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</a:t>
            </a:r>
            <a:r>
              <a:rPr lang="ar-IQ" dirty="0" smtClean="0"/>
              <a:t> – نرسم المسقط الامامي (وجه المكعب) على شكل مربع طول ضلعه </a:t>
            </a:r>
            <a:r>
              <a:rPr lang="en-US" dirty="0" smtClean="0"/>
              <a:t>8</a:t>
            </a:r>
            <a:r>
              <a:rPr lang="ar-IQ" dirty="0" smtClean="0"/>
              <a:t> سم .</a:t>
            </a:r>
            <a:endParaRPr lang="ar-IQ" dirty="0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562" y="3040856"/>
            <a:ext cx="2552700" cy="2219325"/>
          </a:xfrm>
        </p:spPr>
      </p:pic>
    </p:spTree>
    <p:extLst>
      <p:ext uri="{BB962C8B-B14F-4D97-AF65-F5344CB8AC3E}">
        <p14:creationId xmlns:p14="http://schemas.microsoft.com/office/powerpoint/2010/main" val="49448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ar-IQ" sz="2800" dirty="0" smtClean="0"/>
              <a:t>نتابع رسم الشكل </a:t>
            </a:r>
            <a:r>
              <a:rPr lang="en-US" sz="2800" dirty="0" smtClean="0"/>
              <a:t>3D</a:t>
            </a:r>
            <a:r>
              <a:rPr lang="ar-IQ" sz="2800" dirty="0" smtClean="0"/>
              <a:t> بزاوية </a:t>
            </a:r>
            <a:r>
              <a:rPr lang="en-US" sz="2800" dirty="0" smtClean="0"/>
              <a:t>30</a:t>
            </a:r>
            <a:r>
              <a:rPr lang="ar-IQ" sz="2800" dirty="0" smtClean="0"/>
              <a:t> ˚</a:t>
            </a:r>
            <a:endParaRPr lang="ar-IQ" sz="280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4</a:t>
            </a:r>
            <a:r>
              <a:rPr lang="ar-IQ" dirty="0" smtClean="0"/>
              <a:t> – نمحو الخطوط التي لا تظهر بالشكل النهائي للرسم ( وهي الخطوط المتقطعة) وبذلك نحصل على الثلاثي الابعاد بزاوية </a:t>
            </a:r>
            <a:r>
              <a:rPr lang="en-US" dirty="0" smtClean="0"/>
              <a:t>30</a:t>
            </a:r>
            <a:r>
              <a:rPr lang="ar-IQ" dirty="0" smtClean="0"/>
              <a:t> ˚</a:t>
            </a:r>
            <a:endParaRPr lang="ar-IQ" dirty="0"/>
          </a:p>
        </p:txBody>
      </p:sp>
      <p:pic>
        <p:nvPicPr>
          <p:cNvPr id="8" name="عنصر نائب للمحتوى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894" y="3088481"/>
            <a:ext cx="2590800" cy="2124075"/>
          </a:xfrm>
        </p:spPr>
      </p:pic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124744"/>
            <a:ext cx="4041775" cy="105013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3</a:t>
            </a:r>
            <a:r>
              <a:rPr lang="ar-IQ" dirty="0" smtClean="0"/>
              <a:t> – نصل بين هذه الخطوط مع مراعاة الخطوط التي لم تظهر نرسمها بشكل متقطع  </a:t>
            </a:r>
            <a:endParaRPr lang="ar-IQ" dirty="0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275" y="2950369"/>
            <a:ext cx="2581275" cy="2400300"/>
          </a:xfrm>
        </p:spPr>
      </p:pic>
    </p:spTree>
    <p:extLst>
      <p:ext uri="{BB962C8B-B14F-4D97-AF65-F5344CB8AC3E}">
        <p14:creationId xmlns:p14="http://schemas.microsoft.com/office/powerpoint/2010/main" val="22663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r>
              <a:rPr lang="ar-IQ" dirty="0" smtClean="0"/>
              <a:t>شكر</a:t>
            </a:r>
            <a:r>
              <a:rPr lang="en-US" dirty="0" smtClean="0"/>
              <a:t>”</a:t>
            </a:r>
            <a:r>
              <a:rPr lang="ar-IQ" dirty="0" smtClean="0"/>
              <a:t>ا </a:t>
            </a:r>
            <a:r>
              <a:rPr lang="ar-IQ" dirty="0" err="1" smtClean="0"/>
              <a:t>لاصغائكم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3392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434</Words>
  <Application>Microsoft Office PowerPoint</Application>
  <PresentationFormat>عرض على الشاشة (3:4)‏</PresentationFormat>
  <Paragraphs>24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قسم البستنة وهندسة الحدائق المرحلة الثانية             تصميم حدائق عملىي  اسم المحاضرة / تداخل الخطوط لتكوين الاشكال 2D  و 3D </vt:lpstr>
      <vt:lpstr>   الرسم ثلاثي الابعاد: هو رسم المجسمات الحقيقية الموجودة في الطبيعة مع تبيين ابعادها الثلاثة . وللرسم ثلاثي الابعاد عدة طرق ومن أشهرها طريقة الرسم بزاوية 45 ˚ وهناك ايضا” طريقة بزاوية 30 ˚ولكل منها خصائصها التي تميزها عن غيرها . بعض المصطلحات المهمة قبل البدء بالرسم : النقطة :  وهي كائن عديم الابعاد لا طول له ولامساحة ولاحجم وانما لها موقع فقط. الخط المستقيم :  وهو الكائن الواقع في بعد واحد ويملك طولا” محددا” ولا مساحة له ولا حجم له ويتحدد بنقطتين على الأقل . المستوي : هو سطح في الفراغ يتمثل في بعدين ويملك طولا” و عرضا” وبالتالي له مساحة ويتحدد بثلاث نقاط على لاقل ليس على استقامة واحدة  مثل المربع .    </vt:lpstr>
      <vt:lpstr>المجسم: كائن يحتل ثلاثة أبعاد له طول وعرض وارتفاع وله مساحة وحجم ويتحدد بأربع نقاط ليست في مستوى واحد على الأقل , مثل المكعب  .  الزاوية :  مقياس لميل مستقيمين أحدهما على الاخر يلتقيان في نقطة ما .  </vt:lpstr>
      <vt:lpstr>خطوات رسم ثلاثي الابعاد بطول ظلع 8 سم مثلا” بشكل مربع</vt:lpstr>
      <vt:lpstr>لأستكمال رسم الشكل 3D نتابع الخطوتين التاليتين </vt:lpstr>
      <vt:lpstr>رسم 3D بزاوية 30 ˚ وهو رسم الجسم الثلاثي الابعاد بحيث يكون البعد الثالث له مائل بزاوية 30 ˚في مستوى صفحة الرسم . ولتطبيق ذلك على المربع طول ضلعه 8 سم كما يلي : </vt:lpstr>
      <vt:lpstr>نتابع رسم الشكل 3D بزاوية 30 ˚</vt:lpstr>
      <vt:lpstr>شكر”ا لاصغائكم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جول يوضح معالم الوضع</dc:title>
  <dc:creator>hp</dc:creator>
  <cp:lastModifiedBy>DR.Ahmed Saker 2o1O</cp:lastModifiedBy>
  <cp:revision>57</cp:revision>
  <dcterms:created xsi:type="dcterms:W3CDTF">2015-10-01T18:35:04Z</dcterms:created>
  <dcterms:modified xsi:type="dcterms:W3CDTF">2021-01-26T17:05:49Z</dcterms:modified>
</cp:coreProperties>
</file>